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00A531-AD92-417C-BD9D-CE897EE48E80}" v="18" dt="2025-08-23T18:49:21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6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Stiles" userId="08e60b2c122a7bf5" providerId="LiveId" clId="{A900A531-AD92-417C-BD9D-CE897EE48E80}"/>
    <pc:docChg chg="custSel modSld">
      <pc:chgData name="Andrew Stiles" userId="08e60b2c122a7bf5" providerId="LiveId" clId="{A900A531-AD92-417C-BD9D-CE897EE48E80}" dt="2025-08-23T18:49:21.073" v="30" actId="1076"/>
      <pc:docMkLst>
        <pc:docMk/>
      </pc:docMkLst>
      <pc:sldChg chg="addSp delSp modSp mod">
        <pc:chgData name="Andrew Stiles" userId="08e60b2c122a7bf5" providerId="LiveId" clId="{A900A531-AD92-417C-BD9D-CE897EE48E80}" dt="2025-08-23T18:49:21.073" v="30" actId="1076"/>
        <pc:sldMkLst>
          <pc:docMk/>
          <pc:sldMk cId="2955906736" sldId="260"/>
        </pc:sldMkLst>
        <pc:spChg chg="mod">
          <ac:chgData name="Andrew Stiles" userId="08e60b2c122a7bf5" providerId="LiveId" clId="{A900A531-AD92-417C-BD9D-CE897EE48E80}" dt="2025-08-23T18:47:35.592" v="17" actId="1076"/>
          <ac:spMkLst>
            <pc:docMk/>
            <pc:sldMk cId="2955906736" sldId="260"/>
            <ac:spMk id="2" creationId="{27145424-2261-71A2-8649-297815A3EDBB}"/>
          </ac:spMkLst>
        </pc:spChg>
        <pc:spChg chg="mod">
          <ac:chgData name="Andrew Stiles" userId="08e60b2c122a7bf5" providerId="LiveId" clId="{A900A531-AD92-417C-BD9D-CE897EE48E80}" dt="2025-08-23T18:49:21.073" v="30" actId="1076"/>
          <ac:spMkLst>
            <pc:docMk/>
            <pc:sldMk cId="2955906736" sldId="260"/>
            <ac:spMk id="5" creationId="{780ADF5A-3962-8474-6747-36C6EFA7CDCD}"/>
          </ac:spMkLst>
        </pc:spChg>
        <pc:spChg chg="add del mod">
          <ac:chgData name="Andrew Stiles" userId="08e60b2c122a7bf5" providerId="LiveId" clId="{A900A531-AD92-417C-BD9D-CE897EE48E80}" dt="2025-08-23T18:45:32.075" v="2" actId="478"/>
          <ac:spMkLst>
            <pc:docMk/>
            <pc:sldMk cId="2955906736" sldId="260"/>
            <ac:spMk id="8" creationId="{82F2BB2E-DD5B-3E2A-DA41-19429EF3ED23}"/>
          </ac:spMkLst>
        </pc:spChg>
        <pc:spChg chg="add del mod">
          <ac:chgData name="Andrew Stiles" userId="08e60b2c122a7bf5" providerId="LiveId" clId="{A900A531-AD92-417C-BD9D-CE897EE48E80}" dt="2025-08-23T18:46:04.669" v="6" actId="931"/>
          <ac:spMkLst>
            <pc:docMk/>
            <pc:sldMk cId="2955906736" sldId="260"/>
            <ac:spMk id="10" creationId="{92BA7527-3619-F881-7678-2046ED87B67F}"/>
          </ac:spMkLst>
        </pc:spChg>
        <pc:spChg chg="add del mod">
          <ac:chgData name="Andrew Stiles" userId="08e60b2c122a7bf5" providerId="LiveId" clId="{A900A531-AD92-417C-BD9D-CE897EE48E80}" dt="2025-08-23T18:46:20.811" v="10" actId="478"/>
          <ac:spMkLst>
            <pc:docMk/>
            <pc:sldMk cId="2955906736" sldId="260"/>
            <ac:spMk id="13" creationId="{C3637239-A008-BA4A-EECE-10B546AEF427}"/>
          </ac:spMkLst>
        </pc:spChg>
        <pc:spChg chg="add del mod">
          <ac:chgData name="Andrew Stiles" userId="08e60b2c122a7bf5" providerId="LiveId" clId="{A900A531-AD92-417C-BD9D-CE897EE48E80}" dt="2025-08-23T18:47:17.201" v="14" actId="478"/>
          <ac:spMkLst>
            <pc:docMk/>
            <pc:sldMk cId="2955906736" sldId="260"/>
            <ac:spMk id="15" creationId="{481372B5-FFBF-6562-A978-9B689A4F02B1}"/>
          </ac:spMkLst>
        </pc:spChg>
        <pc:picChg chg="del mod">
          <ac:chgData name="Andrew Stiles" userId="08e60b2c122a7bf5" providerId="LiveId" clId="{A900A531-AD92-417C-BD9D-CE897EE48E80}" dt="2025-08-23T18:45:32.075" v="2" actId="478"/>
          <ac:picMkLst>
            <pc:docMk/>
            <pc:sldMk cId="2955906736" sldId="260"/>
            <ac:picMk id="7" creationId="{44869A82-A574-A61C-DAB3-C9DC2F3A2503}"/>
          </ac:picMkLst>
        </pc:picChg>
        <pc:picChg chg="add del mod">
          <ac:chgData name="Andrew Stiles" userId="08e60b2c122a7bf5" providerId="LiveId" clId="{A900A531-AD92-417C-BD9D-CE897EE48E80}" dt="2025-08-23T18:46:20.811" v="10" actId="478"/>
          <ac:picMkLst>
            <pc:docMk/>
            <pc:sldMk cId="2955906736" sldId="260"/>
            <ac:picMk id="12" creationId="{BAD8ED10-FF03-7F2B-D6C1-7497D0133A9C}"/>
          </ac:picMkLst>
        </pc:picChg>
        <pc:picChg chg="add mod">
          <ac:chgData name="Andrew Stiles" userId="08e60b2c122a7bf5" providerId="LiveId" clId="{A900A531-AD92-417C-BD9D-CE897EE48E80}" dt="2025-08-23T18:48:33.042" v="26" actId="1440"/>
          <ac:picMkLst>
            <pc:docMk/>
            <pc:sldMk cId="2955906736" sldId="260"/>
            <ac:picMk id="3075" creationId="{287C8480-0A52-0358-6168-FED4E7BE92C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23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2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5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7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0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33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8/23/2025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27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8/23/2025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7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8/23/2025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32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0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0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23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.com/devops-guides/lead-time" TargetMode="External"/><Relationship Id="rId2" Type="http://schemas.openxmlformats.org/officeDocument/2006/relationships/hyperlink" Target="https://humanitec.com/blog/lead-time-a-key-metric-in-devop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85F74-3014-A64F-F526-411385B34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8809" y="756950"/>
            <a:ext cx="3730839" cy="1868556"/>
          </a:xfrm>
        </p:spPr>
        <p:txBody>
          <a:bodyPr anchor="b">
            <a:normAutofit fontScale="90000"/>
          </a:bodyPr>
          <a:lstStyle/>
          <a:p>
            <a:r>
              <a:rPr lang="en-US" sz="4000" dirty="0" err="1"/>
              <a:t>Devops</a:t>
            </a:r>
            <a:r>
              <a:rPr lang="en-US" sz="4000" dirty="0"/>
              <a:t>: The Technology Value Stream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3B624-63CE-0B5F-FF4D-B7A668A9A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8809" y="5251011"/>
            <a:ext cx="3137031" cy="979680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1800" dirty="0"/>
              <a:t>Andrew Stiles</a:t>
            </a:r>
          </a:p>
          <a:p>
            <a:r>
              <a:rPr lang="en-US" sz="1800" dirty="0"/>
              <a:t>CSD-380</a:t>
            </a:r>
          </a:p>
          <a:p>
            <a:r>
              <a:rPr lang="en-US" sz="1800" dirty="0"/>
              <a:t>8/23/2025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EF3E3-6F62-37F1-C40E-6270E6FA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58" r="7781"/>
          <a:stretch>
            <a:fillRect/>
          </a:stretch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F20000-FD86-48F6-9363-FEC90C932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2AE332-6ACA-45BE-875F-91A291D4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F06578C-8BC5-B40D-7FF9-0A7B1AB5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9" y="914760"/>
            <a:ext cx="3678485" cy="89042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4" descr="Stack of machine gears focusing on one gear">
            <a:extLst>
              <a:ext uri="{FF2B5EF4-FFF2-40B4-BE49-F238E27FC236}">
                <a16:creationId xmlns:a16="http://schemas.microsoft.com/office/drawing/2014/main" id="{728095BC-C2AC-BF5A-4C70-E34B834BC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182" y="1751543"/>
            <a:ext cx="4825447" cy="32169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CE608E-181F-63AA-744B-BEB1687ECB6F}"/>
              </a:ext>
            </a:extLst>
          </p:cNvPr>
          <p:cNvSpPr txBox="1"/>
          <p:nvPr/>
        </p:nvSpPr>
        <p:spPr>
          <a:xfrm>
            <a:off x="800099" y="2252817"/>
            <a:ext cx="5647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Univers Light" panose="020B0403020202020204" pitchFamily="34" charset="0"/>
              </a:rPr>
              <a:t>The </a:t>
            </a:r>
            <a:r>
              <a:rPr lang="en-US" altLang="en-US" b="1" dirty="0">
                <a:latin typeface="Univers Light" panose="020B0403020202020204" pitchFamily="34" charset="0"/>
              </a:rPr>
              <a:t>Technology Value Stream</a:t>
            </a:r>
            <a:r>
              <a:rPr lang="en-US" altLang="en-US" dirty="0">
                <a:latin typeface="Univers Light" panose="020B0403020202020204" pitchFamily="34" charset="0"/>
              </a:rPr>
              <a:t> shows how ideas become customer value.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Univers Light" panose="020B0403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Univers Light" panose="020B0403020202020204" pitchFamily="34" charset="0"/>
              </a:rPr>
              <a:t>Key focus: shortening the path from development to production.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Univers Light" panose="020B0403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Univers Light" panose="020B0403020202020204" pitchFamily="34" charset="0"/>
              </a:rPr>
              <a:t>We’ll explore: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Univers Light" panose="020B0403020202020204" pitchFamily="34" charset="0"/>
              </a:rPr>
              <a:t>Lead Time vs. Processing Time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Univers Light" panose="020B0403020202020204" pitchFamily="34" charset="0"/>
              </a:rPr>
              <a:t>Common delays in traditional deployments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Univers Light" panose="020B0403020202020204" pitchFamily="34" charset="0"/>
              </a:rPr>
              <a:t>DevOps ideal of rapid, reliable delivery</a:t>
            </a:r>
          </a:p>
        </p:txBody>
      </p:sp>
    </p:spTree>
    <p:extLst>
      <p:ext uri="{BB962C8B-B14F-4D97-AF65-F5344CB8AC3E}">
        <p14:creationId xmlns:p14="http://schemas.microsoft.com/office/powerpoint/2010/main" val="172415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0C4860-69DB-4805-861B-B18167B0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Value Stream</a:t>
            </a:r>
          </a:p>
        </p:txBody>
      </p:sp>
      <p:pic>
        <p:nvPicPr>
          <p:cNvPr id="9" name="Picture Placeholder 8" descr="CPU with binary numbers and blueprint">
            <a:extLst>
              <a:ext uri="{FF2B5EF4-FFF2-40B4-BE49-F238E27FC236}">
                <a16:creationId xmlns:a16="http://schemas.microsoft.com/office/drawing/2014/main" id="{5D0BA81B-1C08-86EE-3F15-8173699B1D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1" r="23691"/>
          <a:stretch>
            <a:fillRect/>
          </a:stretch>
        </p:blipFill>
        <p:spPr>
          <a:xfrm>
            <a:off x="7230391" y="1427921"/>
            <a:ext cx="3743740" cy="4002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6618886-5AFF-7A1A-701A-3F6ACCE1CFF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04088" y="2918184"/>
            <a:ext cx="595512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Univers Light" panose="020B0403020202020204" pitchFamily="34" charset="0"/>
              </a:rPr>
              <a:t>Flow of work: </a:t>
            </a:r>
            <a:r>
              <a:rPr lang="en-US" altLang="en-US" sz="1800" b="1" dirty="0">
                <a:latin typeface="Univers Light" panose="020B0403020202020204" pitchFamily="34" charset="0"/>
              </a:rPr>
              <a:t>idea → code → production → customer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Univers Light" panose="020B0403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Univers Light" panose="020B0403020202020204" pitchFamily="34" charset="0"/>
              </a:rPr>
              <a:t>Ensures value is only realized when code runs in production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Univers Light" panose="020B0403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Univers Light" panose="020B0403020202020204" pitchFamily="34" charset="0"/>
              </a:rPr>
              <a:t>Goal: fast, predictable, and reliable delivery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Univers Light" panose="020B0403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Univers Light" panose="020B0403020202020204" pitchFamily="34" charset="0"/>
              </a:rPr>
              <a:t>Uses </a:t>
            </a:r>
            <a:r>
              <a:rPr lang="en-US" altLang="en-US" sz="1800" b="1" dirty="0">
                <a:latin typeface="Univers Light" panose="020B0403020202020204" pitchFamily="34" charset="0"/>
              </a:rPr>
              <a:t>small batches</a:t>
            </a:r>
            <a:r>
              <a:rPr lang="en-US" altLang="en-US" sz="1800" dirty="0">
                <a:latin typeface="Univers Light" panose="020B0403020202020204" pitchFamily="34" charset="0"/>
              </a:rPr>
              <a:t> and </a:t>
            </a:r>
            <a:r>
              <a:rPr lang="en-US" altLang="en-US" sz="1800" b="1" dirty="0">
                <a:latin typeface="Univers Light" panose="020B0403020202020204" pitchFamily="34" charset="0"/>
              </a:rPr>
              <a:t>continuous feedback</a:t>
            </a:r>
            <a:r>
              <a:rPr lang="en-US" altLang="en-US" sz="1800" dirty="0">
                <a:latin typeface="Univers Light" panose="020B0403020202020204" pitchFamily="34" charset="0"/>
              </a:rPr>
              <a:t> to reduce risk</a:t>
            </a:r>
          </a:p>
        </p:txBody>
      </p:sp>
    </p:spTree>
    <p:extLst>
      <p:ext uri="{BB962C8B-B14F-4D97-AF65-F5344CB8AC3E}">
        <p14:creationId xmlns:p14="http://schemas.microsoft.com/office/powerpoint/2010/main" val="110365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5424-2261-71A2-8649-297815A3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023" y="993913"/>
            <a:ext cx="4103431" cy="1317523"/>
          </a:xfrm>
        </p:spPr>
        <p:txBody>
          <a:bodyPr>
            <a:normAutofit/>
          </a:bodyPr>
          <a:lstStyle/>
          <a:p>
            <a:r>
              <a:rPr lang="en-US" dirty="0"/>
              <a:t>Lead Time Vs. Processing Time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80ADF5A-3962-8474-6747-36C6EFA7CDC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930022" y="2482022"/>
            <a:ext cx="410343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Univers Light" panose="020B0403020202020204" pitchFamily="34" charset="0"/>
              </a:rPr>
              <a:t>Lead Time</a:t>
            </a:r>
            <a:r>
              <a:rPr lang="en-US" altLang="en-US" dirty="0">
                <a:latin typeface="Univers Light" panose="020B0403020202020204" pitchFamily="34" charset="0"/>
              </a:rPr>
              <a:t>: From Request to Delivery (customer view)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Univers Light" panose="020B0403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Univers Light" panose="020B0403020202020204" pitchFamily="34" charset="0"/>
              </a:rPr>
              <a:t>Processing Time</a:t>
            </a:r>
            <a:r>
              <a:rPr lang="en-US" altLang="en-US" dirty="0">
                <a:latin typeface="Univers Light" panose="020B0403020202020204" pitchFamily="34" charset="0"/>
              </a:rPr>
              <a:t>: Actual hands-on work only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Univers Light" panose="020B0403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Univers Light" panose="020B0403020202020204" pitchFamily="34" charset="0"/>
              </a:rPr>
              <a:t>Lead Time includes wait times; Processing Time does not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Univers Light" panose="020B0403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Univers Light" panose="020B0403020202020204" pitchFamily="34" charset="0"/>
              </a:rPr>
              <a:t>Improving flow = reduce wait times, not just speed tasks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nivers Light" panose="020B0403020202020204" pitchFamily="34" charset="0"/>
            </a:endParaRPr>
          </a:p>
        </p:txBody>
      </p:sp>
      <p:pic>
        <p:nvPicPr>
          <p:cNvPr id="3075" name="Picture 3" descr="Conceptual image of how cycle time and lead time are measured.">
            <a:extLst>
              <a:ext uri="{FF2B5EF4-FFF2-40B4-BE49-F238E27FC236}">
                <a16:creationId xmlns:a16="http://schemas.microsoft.com/office/drawing/2014/main" id="{287C8480-0A52-0358-6168-FED4E7BE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56" y="2482022"/>
            <a:ext cx="5760774" cy="2090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90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28EE-5910-5975-7DA5-2944F4A2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27652"/>
            <a:ext cx="4103431" cy="1317523"/>
          </a:xfrm>
        </p:spPr>
        <p:txBody>
          <a:bodyPr/>
          <a:lstStyle/>
          <a:p>
            <a:r>
              <a:rPr lang="en-US" dirty="0"/>
              <a:t>Long Deployment Lead Times</a:t>
            </a:r>
          </a:p>
        </p:txBody>
      </p:sp>
      <p:pic>
        <p:nvPicPr>
          <p:cNvPr id="7" name="Picture Placeholder 6" descr="People working on a computer">
            <a:extLst>
              <a:ext uri="{FF2B5EF4-FFF2-40B4-BE49-F238E27FC236}">
                <a16:creationId xmlns:a16="http://schemas.microsoft.com/office/drawing/2014/main" id="{B99BF871-080D-0B17-2BC5-6CFE0B8C29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9" r="11909"/>
          <a:stretch>
            <a:fillRect/>
          </a:stretch>
        </p:blipFill>
        <p:spPr>
          <a:xfrm>
            <a:off x="6168473" y="1190580"/>
            <a:ext cx="5115753" cy="4476839"/>
          </a:xfrm>
          <a:prstGeom prst="snip2DiagRect">
            <a:avLst>
              <a:gd name="adj1" fmla="val 2004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D53044E-A030-F914-DD9C-AD5FE9E1E5F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04088" y="2528098"/>
            <a:ext cx="465383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Univers Light" panose="020B0403020202020204" pitchFamily="34" charset="0"/>
              </a:rPr>
              <a:t>Common in large, monolithic systems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Univers Light" panose="020B0403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Univers Light" panose="020B0403020202020204" pitchFamily="34" charset="0"/>
              </a:rPr>
              <a:t>Causes: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Univers Light" panose="020B0403020202020204" pitchFamily="34" charset="0"/>
              </a:rPr>
              <a:t>Manual testing and approvals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Univers Light" panose="020B0403020202020204" pitchFamily="34" charset="0"/>
              </a:rPr>
              <a:t>Complex, tightly coupled code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Univers Light" panose="020B0403020202020204" pitchFamily="34" charset="0"/>
              </a:rPr>
              <a:t>Limited integration environments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latin typeface="Univers Light" panose="020B0403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Univers Light" panose="020B0403020202020204" pitchFamily="34" charset="0"/>
              </a:rPr>
              <a:t>Results: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Univers Light" panose="020B0403020202020204" pitchFamily="34" charset="0"/>
              </a:rPr>
              <a:t>Releases take </a:t>
            </a:r>
            <a:r>
              <a:rPr lang="en-US" altLang="en-US" sz="1800" b="1" dirty="0">
                <a:latin typeface="Univers Light" panose="020B0403020202020204" pitchFamily="34" charset="0"/>
              </a:rPr>
              <a:t>months</a:t>
            </a:r>
            <a:endParaRPr lang="en-US" altLang="en-US" sz="1800" dirty="0">
              <a:latin typeface="Univers Light" panose="020B0403020202020204" pitchFamily="34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Univers Light" panose="020B0403020202020204" pitchFamily="34" charset="0"/>
              </a:rPr>
              <a:t>Frequent failures at late stages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Univers Light" panose="020B0403020202020204" pitchFamily="34" charset="0"/>
              </a:rPr>
              <a:t>High costs and poor customer outcomes</a:t>
            </a:r>
          </a:p>
        </p:txBody>
      </p:sp>
    </p:spTree>
    <p:extLst>
      <p:ext uri="{BB962C8B-B14F-4D97-AF65-F5344CB8AC3E}">
        <p14:creationId xmlns:p14="http://schemas.microsoft.com/office/powerpoint/2010/main" val="5227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07E0-E731-B361-4B9D-52F49651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330" y="798768"/>
            <a:ext cx="4103431" cy="1317523"/>
          </a:xfrm>
        </p:spPr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Ideal: Minutes</a:t>
            </a:r>
          </a:p>
        </p:txBody>
      </p:sp>
      <p:pic>
        <p:nvPicPr>
          <p:cNvPr id="7" name="Picture Placeholder 6" descr="Computer script on a screen">
            <a:extLst>
              <a:ext uri="{FF2B5EF4-FFF2-40B4-BE49-F238E27FC236}">
                <a16:creationId xmlns:a16="http://schemas.microsoft.com/office/drawing/2014/main" id="{1D26384A-BD6F-F3C2-F45B-1CC27CA743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/>
          <a:stretch>
            <a:fillRect/>
          </a:stretch>
        </p:blipFill>
        <p:spPr>
          <a:xfrm>
            <a:off x="1247913" y="1381264"/>
            <a:ext cx="5111456" cy="39703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457D2BA-92CF-ED7C-41DF-127C723C150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586330" y="2195804"/>
            <a:ext cx="474269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Enabled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automation &amp; CI/CD pipelines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nivers Light" panose="020B04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Frequent, small code commits lead to fast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nivers Light" panose="020B04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Automated testing + modular architecture = reliable releases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nivers Light" panose="020B04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Lead times are measured in 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minutes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, not 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months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nivers Light" panose="020B04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Benefits: faster innovation, reduced risk, happier customers</a:t>
            </a:r>
          </a:p>
        </p:txBody>
      </p:sp>
    </p:spTree>
    <p:extLst>
      <p:ext uri="{BB962C8B-B14F-4D97-AF65-F5344CB8AC3E}">
        <p14:creationId xmlns:p14="http://schemas.microsoft.com/office/powerpoint/2010/main" val="211821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3DEE6-E8FC-AE3D-DBAA-FE8AE84A1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27" y="1077494"/>
            <a:ext cx="4103431" cy="635036"/>
          </a:xfrm>
        </p:spPr>
        <p:txBody>
          <a:bodyPr/>
          <a:lstStyle/>
          <a:p>
            <a:r>
              <a:rPr lang="en-US" dirty="0" err="1"/>
              <a:t>COnclusion</a:t>
            </a:r>
            <a:endParaRPr lang="en-US" dirty="0"/>
          </a:p>
        </p:txBody>
      </p:sp>
      <p:pic>
        <p:nvPicPr>
          <p:cNvPr id="7" name="Picture Placeholder 6" descr="Vintage movie ending frame">
            <a:extLst>
              <a:ext uri="{FF2B5EF4-FFF2-40B4-BE49-F238E27FC236}">
                <a16:creationId xmlns:a16="http://schemas.microsoft.com/office/drawing/2014/main" id="{FF202361-0737-74C4-B603-A01A01EEEE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8" r="12568"/>
          <a:stretch>
            <a:fillRect/>
          </a:stretch>
        </p:blipFill>
        <p:spPr>
          <a:xfrm>
            <a:off x="7241693" y="1669774"/>
            <a:ext cx="3373986" cy="35184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4CB19E0-EE9D-DF86-3774-6E51C83F22E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90228" y="1979225"/>
            <a:ext cx="556419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The Technology Value Stream maps work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idea to customer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nivers Light" panose="020B04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Lead 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 is the key metric that drives customer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Traditional deployments =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months, delays, high risk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nivers Light" panose="020B04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DevOps ideal =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minutes, automation, continuous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nivers Light" panose="020B04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nivers Light" panose="020B0403020202020204" pitchFamily="34" charset="0"/>
              </a:rPr>
              <a:t>Outcome: Faster, safer, and more valuable software delivery</a:t>
            </a:r>
          </a:p>
        </p:txBody>
      </p:sp>
    </p:spTree>
    <p:extLst>
      <p:ext uri="{BB962C8B-B14F-4D97-AF65-F5344CB8AC3E}">
        <p14:creationId xmlns:p14="http://schemas.microsoft.com/office/powerpoint/2010/main" val="372146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CC8E-11EE-6004-468E-024A30ED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DA74F-5145-AA5C-87A2-23BF3B13F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Univers Light" panose="020B0403020202020204" pitchFamily="34" charset="0"/>
              </a:rPr>
              <a:t>Humanitec</a:t>
            </a:r>
            <a:r>
              <a:rPr lang="en-US" dirty="0">
                <a:latin typeface="Univers Light" panose="020B0403020202020204" pitchFamily="34" charset="0"/>
              </a:rPr>
              <a:t>. (2023, July 5). </a:t>
            </a:r>
            <a:r>
              <a:rPr lang="en-US" i="1" dirty="0">
                <a:latin typeface="Univers Light" panose="020B0403020202020204" pitchFamily="34" charset="0"/>
              </a:rPr>
              <a:t>Lead time: A key metric in DevOps</a:t>
            </a:r>
            <a:r>
              <a:rPr lang="en-US" dirty="0">
                <a:latin typeface="Univers Light" panose="020B0403020202020204" pitchFamily="34" charset="0"/>
              </a:rPr>
              <a:t>. </a:t>
            </a:r>
            <a:r>
              <a:rPr lang="en-US" dirty="0" err="1">
                <a:latin typeface="Univers Light" panose="020B0403020202020204" pitchFamily="34" charset="0"/>
              </a:rPr>
              <a:t>Humanitec</a:t>
            </a:r>
            <a:r>
              <a:rPr lang="en-US" dirty="0">
                <a:latin typeface="Univers Light" panose="020B0403020202020204" pitchFamily="34" charset="0"/>
              </a:rPr>
              <a:t>. </a:t>
            </a:r>
            <a:r>
              <a:rPr lang="en-US" dirty="0">
                <a:latin typeface="Univers Light" panose="020B0403020202020204" pitchFamily="34" charset="0"/>
                <a:hlinkClick r:id="rId2"/>
              </a:rPr>
              <a:t>https://humanitec.com/blog/lead-time-a-key-metric-in-devops</a:t>
            </a:r>
            <a:endParaRPr lang="en-US" dirty="0">
              <a:latin typeface="Univers Light" panose="020B0403020202020204" pitchFamily="34" charset="0"/>
            </a:endParaRPr>
          </a:p>
          <a:p>
            <a:r>
              <a:rPr lang="en-US" dirty="0">
                <a:latin typeface="Univers Light" panose="020B0403020202020204" pitchFamily="34" charset="0"/>
              </a:rPr>
              <a:t>Kim, G., Humble, J., Debois, P., Willis, J., &amp; Forsgren, N. (2021). </a:t>
            </a:r>
            <a:r>
              <a:rPr lang="en-US" i="1" dirty="0">
                <a:latin typeface="Univers Light" panose="020B0403020202020204" pitchFamily="34" charset="0"/>
              </a:rPr>
              <a:t>The DevOps handbook: How to create world-class agility, reliability, and security in technology organizations</a:t>
            </a:r>
            <a:r>
              <a:rPr lang="en-US" dirty="0">
                <a:latin typeface="Univers Light" panose="020B0403020202020204" pitchFamily="34" charset="0"/>
              </a:rPr>
              <a:t> (2nd ed.). IT Revolution Press.</a:t>
            </a:r>
          </a:p>
          <a:p>
            <a:r>
              <a:rPr lang="en-US" dirty="0">
                <a:latin typeface="Univers Light" panose="020B0403020202020204" pitchFamily="34" charset="0"/>
              </a:rPr>
              <a:t>Software.com. (2023, June 12). </a:t>
            </a:r>
            <a:r>
              <a:rPr lang="en-US" i="1" dirty="0">
                <a:latin typeface="Univers Light" panose="020B0403020202020204" pitchFamily="34" charset="0"/>
              </a:rPr>
              <a:t>DevOps guide: Lead time</a:t>
            </a:r>
            <a:r>
              <a:rPr lang="en-US" dirty="0">
                <a:latin typeface="Univers Light" panose="020B0403020202020204" pitchFamily="34" charset="0"/>
              </a:rPr>
              <a:t>. Software.com. </a:t>
            </a:r>
            <a:r>
              <a:rPr lang="en-US" dirty="0">
                <a:latin typeface="Univers Light" panose="020B0403020202020204" pitchFamily="34" charset="0"/>
                <a:hlinkClick r:id="rId3"/>
              </a:rPr>
              <a:t>https://www.software.com/devops-guides/lead-time</a:t>
            </a:r>
            <a:endParaRPr lang="en-US" dirty="0">
              <a:latin typeface="Univers Light" panose="020B04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207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389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Calisto MT</vt:lpstr>
      <vt:lpstr>Univers Condensed</vt:lpstr>
      <vt:lpstr>Univers Light</vt:lpstr>
      <vt:lpstr>ChronicleVTI</vt:lpstr>
      <vt:lpstr>Devops: The Technology Value Stream</vt:lpstr>
      <vt:lpstr>Introduction</vt:lpstr>
      <vt:lpstr>Technology Value Stream</vt:lpstr>
      <vt:lpstr>Lead Time Vs. Processing Time</vt:lpstr>
      <vt:lpstr>Long Deployment Lead Times</vt:lpstr>
      <vt:lpstr>Devops Ideal: Minutes</vt:lpstr>
      <vt:lpstr>COnclusion</vt:lpstr>
      <vt:lpstr>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Stiles</dc:creator>
  <cp:lastModifiedBy>Andrew Stiles</cp:lastModifiedBy>
  <cp:revision>1</cp:revision>
  <dcterms:created xsi:type="dcterms:W3CDTF">2025-08-23T17:57:22Z</dcterms:created>
  <dcterms:modified xsi:type="dcterms:W3CDTF">2025-08-23T18:49:29Z</dcterms:modified>
</cp:coreProperties>
</file>